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 id="261" r:id="rId5"/>
    <p:sldId id="262" r:id="rId6"/>
    <p:sldId id="259"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1" d="100"/>
          <a:sy n="101" d="100"/>
        </p:scale>
        <p:origin x="-2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CC120B8-33D5-473D-8FB9-83F7590831B5}" type="datetimeFigureOut">
              <a:rPr lang="en-US" smtClean="0"/>
              <a:pPr/>
              <a:t>4/7/2009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CC120B8-33D5-473D-8FB9-83F7590831B5}" type="datetimeFigureOut">
              <a:rPr lang="en-US" smtClean="0"/>
              <a:pPr/>
              <a:t>4/7/2009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CC120B8-33D5-473D-8FB9-83F7590831B5}" type="datetimeFigureOut">
              <a:rPr lang="en-US" smtClean="0"/>
              <a:pPr/>
              <a:t>4/7/2009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CC120B8-33D5-473D-8FB9-83F7590831B5}" type="datetimeFigureOut">
              <a:rPr lang="en-US" smtClean="0"/>
              <a:pPr/>
              <a:t>4/7/2009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C120B8-33D5-473D-8FB9-83F7590831B5}" type="datetimeFigureOut">
              <a:rPr lang="en-US" smtClean="0"/>
              <a:pPr/>
              <a:t>4/7/2009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CC120B8-33D5-473D-8FB9-83F7590831B5}" type="datetimeFigureOut">
              <a:rPr lang="en-US" smtClean="0"/>
              <a:pPr/>
              <a:t>4/7/2009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CC120B8-33D5-473D-8FB9-83F7590831B5}" type="datetimeFigureOut">
              <a:rPr lang="en-US" smtClean="0"/>
              <a:pPr/>
              <a:t>4/7/2009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CC120B8-33D5-473D-8FB9-83F7590831B5}" type="datetimeFigureOut">
              <a:rPr lang="en-US" smtClean="0"/>
              <a:pPr/>
              <a:t>4/7/2009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C120B8-33D5-473D-8FB9-83F7590831B5}" type="datetimeFigureOut">
              <a:rPr lang="en-US" smtClean="0"/>
              <a:pPr/>
              <a:t>4/7/2009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C120B8-33D5-473D-8FB9-83F7590831B5}" type="datetimeFigureOut">
              <a:rPr lang="en-US" smtClean="0"/>
              <a:pPr/>
              <a:t>4/7/2009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C120B8-33D5-473D-8FB9-83F7590831B5}" type="datetimeFigureOut">
              <a:rPr lang="en-US" smtClean="0"/>
              <a:pPr/>
              <a:t>4/7/2009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CDADA54-417F-4EC2-BC70-22ED2AEDC856}"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C120B8-33D5-473D-8FB9-83F7590831B5}" type="datetimeFigureOut">
              <a:rPr lang="en-US" smtClean="0"/>
              <a:pPr/>
              <a:t>4/7/2009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DADA54-417F-4EC2-BC70-22ED2AEDC85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tan@nd.edu.au"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mailto:sstanton@nd.edu.au"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atan@nd.edu.au" TargetMode="External"/><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hyperlink" Target="mailto:sstanton@nd.edu.au"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_ice.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1928794" y="1785926"/>
            <a:ext cx="4572032" cy="923330"/>
          </a:xfrm>
          <a:prstGeom prst="rect">
            <a:avLst/>
          </a:prstGeom>
          <a:noFill/>
        </p:spPr>
        <p:txBody>
          <a:bodyPr wrap="square" rtlCol="0">
            <a:spAutoFit/>
          </a:bodyPr>
          <a:lstStyle/>
          <a:p>
            <a:r>
              <a:rPr lang="en-US" sz="5400" b="1" u="sng" dirty="0" smtClean="0">
                <a:latin typeface="Chiller" pitchFamily="82" charset="0"/>
              </a:rPr>
              <a:t>Antarctica Challenge</a:t>
            </a:r>
            <a:endParaRPr lang="en-AU" sz="5400" b="1" u="sng" dirty="0">
              <a:latin typeface="Chiller" pitchFamily="82" charset="0"/>
            </a:endParaRPr>
          </a:p>
        </p:txBody>
      </p:sp>
      <p:sp>
        <p:nvSpPr>
          <p:cNvPr id="6" name="TextBox 5"/>
          <p:cNvSpPr txBox="1"/>
          <p:nvPr/>
        </p:nvSpPr>
        <p:spPr>
          <a:xfrm>
            <a:off x="2000232" y="3000372"/>
            <a:ext cx="4714908" cy="2708434"/>
          </a:xfrm>
          <a:prstGeom prst="rect">
            <a:avLst/>
          </a:prstGeom>
          <a:noFill/>
        </p:spPr>
        <p:txBody>
          <a:bodyPr wrap="square" rtlCol="0">
            <a:spAutoFit/>
          </a:bodyPr>
          <a:lstStyle/>
          <a:p>
            <a:pPr algn="ctr"/>
            <a:r>
              <a:rPr lang="en-US" sz="3200" dirty="0" smtClean="0">
                <a:latin typeface="Chiller" pitchFamily="82" charset="0"/>
              </a:rPr>
              <a:t>By Agnes Tan &amp; Sarah Stanton</a:t>
            </a:r>
          </a:p>
          <a:p>
            <a:pPr algn="ctr">
              <a:buFont typeface="Arial" pitchFamily="34" charset="0"/>
              <a:buChar char="•"/>
            </a:pPr>
            <a:r>
              <a:rPr lang="en-US" sz="3200" dirty="0" smtClean="0">
                <a:latin typeface="Chiller" pitchFamily="82" charset="0"/>
                <a:hlinkClick r:id="rId3"/>
              </a:rPr>
              <a:t>atan@nd.edu.au</a:t>
            </a:r>
            <a:endParaRPr lang="en-US" sz="3200" dirty="0" smtClean="0">
              <a:latin typeface="Chiller" pitchFamily="82" charset="0"/>
            </a:endParaRPr>
          </a:p>
          <a:p>
            <a:pPr algn="ctr">
              <a:buFont typeface="Arial" pitchFamily="34" charset="0"/>
              <a:buChar char="•"/>
            </a:pPr>
            <a:r>
              <a:rPr lang="en-US" sz="3200" dirty="0" smtClean="0">
                <a:latin typeface="Chiller" pitchFamily="82" charset="0"/>
                <a:hlinkClick r:id="rId4"/>
              </a:rPr>
              <a:t>sstanton@nd.edu.au</a:t>
            </a:r>
            <a:endParaRPr lang="en-US" sz="3200" dirty="0" smtClean="0">
              <a:latin typeface="Chiller" pitchFamily="82" charset="0"/>
            </a:endParaRPr>
          </a:p>
          <a:p>
            <a:pPr algn="ctr">
              <a:buFont typeface="Arial" pitchFamily="34" charset="0"/>
              <a:buChar char="•"/>
            </a:pPr>
            <a:endParaRPr lang="en-US" sz="3200" dirty="0">
              <a:latin typeface="Chiller" pitchFamily="82" charset="0"/>
            </a:endParaRPr>
          </a:p>
          <a:p>
            <a:pPr algn="ctr"/>
            <a:r>
              <a:rPr lang="en-US" sz="2400" dirty="0" smtClean="0">
                <a:latin typeface="Chiller" pitchFamily="82" charset="0"/>
              </a:rPr>
              <a:t>10/04/2009</a:t>
            </a:r>
          </a:p>
          <a:p>
            <a:pPr algn="ct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Local Settings\Temporary Internet Files\Content.IE5\49QHBB5I\MPj04388000000[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3076" name="Picture 4" descr="C:\Documents and Settings\User\Local Settings\Temporary Internet Files\Content.IE5\9Q0886L1\MPj04277500000[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6" name="Picture 10" descr="C:\Documents and Settings\User\Local Settings\Temporary Internet Files\Content.IE5\49QHBB5I\MPj04308370000[1].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pic>
        <p:nvPicPr>
          <p:cNvPr id="5122" name="Picture 2" descr="C:\Documents and Settings\User\Local Settings\Temporary Internet Files\Content.IE5\9236ELPX\MPj04012740000[1].jpg"/>
          <p:cNvPicPr>
            <a:picLocks noChangeAspect="1" noChangeArrowheads="1"/>
          </p:cNvPicPr>
          <p:nvPr/>
        </p:nvPicPr>
        <p:blipFill>
          <a:blip r:embed="rId2"/>
          <a:srcRect/>
          <a:stretch>
            <a:fillRect/>
          </a:stretch>
        </p:blipFill>
        <p:spPr bwMode="auto">
          <a:xfrm>
            <a:off x="1" y="0"/>
            <a:ext cx="9144000" cy="6858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User\Local Settings\Temporary Internet Files\Content.IE5\49QHBB5I\MCNA02259_0000[1].wmf"/>
          <p:cNvPicPr>
            <a:picLocks noChangeAspect="1" noChangeArrowheads="1"/>
          </p:cNvPicPr>
          <p:nvPr/>
        </p:nvPicPr>
        <p:blipFill>
          <a:blip r:embed="rId2"/>
          <a:srcRect/>
          <a:stretch>
            <a:fillRect/>
          </a:stretch>
        </p:blipFill>
        <p:spPr bwMode="auto">
          <a:xfrm>
            <a:off x="0" y="0"/>
            <a:ext cx="9358346" cy="7000899"/>
          </a:xfrm>
          <a:prstGeom prst="rect">
            <a:avLst/>
          </a:prstGeom>
          <a:noFill/>
        </p:spPr>
      </p:pic>
      <p:sp>
        <p:nvSpPr>
          <p:cNvPr id="6" name="Rectangle 5"/>
          <p:cNvSpPr/>
          <p:nvPr/>
        </p:nvSpPr>
        <p:spPr>
          <a:xfrm>
            <a:off x="2285984" y="2643182"/>
            <a:ext cx="4572000" cy="1938992"/>
          </a:xfrm>
          <a:prstGeom prst="rect">
            <a:avLst/>
          </a:prstGeom>
        </p:spPr>
        <p:txBody>
          <a:bodyPr>
            <a:spAutoFit/>
          </a:bodyPr>
          <a:lstStyle/>
          <a:p>
            <a:pPr algn="ctr"/>
            <a:r>
              <a:rPr lang="en-US" sz="2400" b="1" dirty="0" smtClean="0">
                <a:latin typeface="Chiller" pitchFamily="82" charset="0"/>
              </a:rPr>
              <a:t>By Agnes Tan &amp; Sarah Stanton</a:t>
            </a:r>
          </a:p>
          <a:p>
            <a:pPr algn="ctr">
              <a:buFont typeface="Arial" pitchFamily="34" charset="0"/>
              <a:buChar char="•"/>
            </a:pPr>
            <a:r>
              <a:rPr lang="en-US" sz="2400" b="1" dirty="0" smtClean="0">
                <a:latin typeface="Chiller" pitchFamily="82" charset="0"/>
                <a:hlinkClick r:id="rId3"/>
              </a:rPr>
              <a:t>atan@nd.edu.au</a:t>
            </a:r>
            <a:endParaRPr lang="en-US" sz="2400" b="1" dirty="0" smtClean="0">
              <a:latin typeface="Chiller" pitchFamily="82" charset="0"/>
            </a:endParaRPr>
          </a:p>
          <a:p>
            <a:pPr algn="ctr">
              <a:buFont typeface="Arial" pitchFamily="34" charset="0"/>
              <a:buChar char="•"/>
            </a:pPr>
            <a:r>
              <a:rPr lang="en-US" sz="2400" b="1" dirty="0" smtClean="0">
                <a:latin typeface="Chiller" pitchFamily="82" charset="0"/>
                <a:hlinkClick r:id="rId4"/>
              </a:rPr>
              <a:t>sstanton@nd.edu.au</a:t>
            </a:r>
            <a:endParaRPr lang="en-US" sz="2400" b="1" dirty="0" smtClean="0">
              <a:latin typeface="Chiller" pitchFamily="82" charset="0"/>
            </a:endParaRPr>
          </a:p>
          <a:p>
            <a:pPr algn="ctr">
              <a:buFont typeface="Arial" pitchFamily="34" charset="0"/>
              <a:buChar char="•"/>
            </a:pPr>
            <a:endParaRPr lang="en-US" sz="2400" b="1" dirty="0" smtClean="0">
              <a:latin typeface="Chiller" pitchFamily="82" charset="0"/>
            </a:endParaRPr>
          </a:p>
          <a:p>
            <a:pPr algn="ctr"/>
            <a:r>
              <a:rPr lang="en-US" sz="2400" b="1" dirty="0" smtClean="0">
                <a:latin typeface="Chiller" pitchFamily="82" charset="0"/>
              </a:rPr>
              <a:t>10/04/2009</a:t>
            </a:r>
          </a:p>
        </p:txBody>
      </p:sp>
      <p:sp>
        <p:nvSpPr>
          <p:cNvPr id="7" name="Rectangle 6"/>
          <p:cNvSpPr/>
          <p:nvPr/>
        </p:nvSpPr>
        <p:spPr>
          <a:xfrm>
            <a:off x="2571736" y="1500174"/>
            <a:ext cx="3786214" cy="646331"/>
          </a:xfrm>
          <a:prstGeom prst="rect">
            <a:avLst/>
          </a:prstGeom>
        </p:spPr>
        <p:txBody>
          <a:bodyPr wrap="square">
            <a:spAutoFit/>
          </a:bodyPr>
          <a:lstStyle/>
          <a:p>
            <a:pPr algn="ctr"/>
            <a:r>
              <a:rPr lang="en-US" sz="3600" b="1" u="sng" dirty="0" smtClean="0">
                <a:latin typeface="Chiller" pitchFamily="82" charset="0"/>
              </a:rPr>
              <a:t>Antarctica Challenge</a:t>
            </a:r>
            <a:endParaRPr lang="en-AU" sz="3600" b="1" u="sng" dirty="0">
              <a:latin typeface="Chiller" pitchFamily="8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Documents and Settings\User\Local Settings\Temporary Internet Files\Content.IE5\49QHBB5I\MCNA02259_0000[1].wmf"/>
          <p:cNvPicPr>
            <a:picLocks noGrp="1" noChangeAspect="1" noChangeArrowheads="1"/>
          </p:cNvPicPr>
          <p:nvPr>
            <p:ph idx="1"/>
          </p:nvPr>
        </p:nvPicPr>
        <p:blipFill>
          <a:blip r:embed="rId2"/>
          <a:srcRect/>
          <a:stretch>
            <a:fillRect/>
          </a:stretch>
        </p:blipFill>
        <p:spPr bwMode="auto">
          <a:xfrm>
            <a:off x="0" y="0"/>
            <a:ext cx="9501222" cy="7070238"/>
          </a:xfrm>
          <a:prstGeom prst="rect">
            <a:avLst/>
          </a:prstGeom>
          <a:noFill/>
        </p:spPr>
      </p:pic>
      <p:sp>
        <p:nvSpPr>
          <p:cNvPr id="5" name="TextBox 4"/>
          <p:cNvSpPr txBox="1"/>
          <p:nvPr/>
        </p:nvSpPr>
        <p:spPr>
          <a:xfrm>
            <a:off x="1214414" y="714356"/>
            <a:ext cx="6715172" cy="5386090"/>
          </a:xfrm>
          <a:prstGeom prst="rect">
            <a:avLst/>
          </a:prstGeom>
          <a:noFill/>
        </p:spPr>
        <p:txBody>
          <a:bodyPr wrap="square" rtlCol="0">
            <a:spAutoFit/>
          </a:bodyPr>
          <a:lstStyle/>
          <a:p>
            <a:r>
              <a:rPr lang="en-AU" sz="1400" b="1" dirty="0" smtClean="0"/>
              <a:t>Antarctica Explorers... Year 4’s!</a:t>
            </a:r>
          </a:p>
          <a:p>
            <a:r>
              <a:rPr lang="en-AU" sz="1400" dirty="0" smtClean="0">
                <a:cs typeface="Arial" pitchFamily="34" charset="0"/>
              </a:rPr>
              <a:t> It is your mission over the term to  research everything you can about Antarctica, you need to explore, document, present, discover and implement all your findings throughout  our project for the term...We wish you all the best in your research and look forward to seeing your end results at the  end of each lesson/term.  </a:t>
            </a:r>
          </a:p>
          <a:p>
            <a:r>
              <a:rPr lang="en-AU" sz="1400" u="sng" dirty="0" smtClean="0">
                <a:cs typeface="Arial" pitchFamily="34" charset="0"/>
              </a:rPr>
              <a:t>P.S do not forget to take a big woolly jacket!</a:t>
            </a:r>
          </a:p>
          <a:p>
            <a:r>
              <a:rPr lang="en-AU" sz="1400" dirty="0" smtClean="0">
                <a:cs typeface="Arial" pitchFamily="34" charset="0"/>
              </a:rPr>
              <a:t>Here below is what you should have achieved by the end of your mission; please read very carefully.</a:t>
            </a:r>
          </a:p>
          <a:p>
            <a:endParaRPr lang="en-AU" sz="1400" dirty="0" smtClean="0">
              <a:cs typeface="Arial" pitchFamily="34" charset="0"/>
            </a:endParaRPr>
          </a:p>
          <a:p>
            <a:pPr lvl="0"/>
            <a:r>
              <a:rPr lang="en-AU" sz="1400" b="1" dirty="0" smtClean="0">
                <a:cs typeface="Arial" pitchFamily="34" charset="0"/>
              </a:rPr>
              <a:t>Firstly: Research the characteristics and features of an Antarctica animal of your choice</a:t>
            </a:r>
            <a:r>
              <a:rPr lang="en-AU" sz="1400" b="1" i="1" dirty="0" smtClean="0"/>
              <a:t> – </a:t>
            </a:r>
            <a:r>
              <a:rPr lang="en-AU" sz="1400" b="1" dirty="0" smtClean="0">
                <a:cs typeface="Arial" pitchFamily="34" charset="0"/>
              </a:rPr>
              <a:t>Smart board and Internet</a:t>
            </a:r>
          </a:p>
          <a:p>
            <a:pPr lvl="0">
              <a:buFont typeface="Arial" pitchFamily="34" charset="0"/>
              <a:buChar char="•"/>
            </a:pPr>
            <a:r>
              <a:rPr lang="en-AU" sz="1400" dirty="0" smtClean="0">
                <a:cs typeface="Arial" pitchFamily="34" charset="0"/>
              </a:rPr>
              <a:t>Completed by- 16.04.2009  9.30am</a:t>
            </a:r>
          </a:p>
          <a:p>
            <a:pPr lvl="0">
              <a:buFont typeface="Arial" pitchFamily="34" charset="0"/>
              <a:buChar char="•"/>
            </a:pPr>
            <a:endParaRPr lang="en-AU" sz="1400" dirty="0" smtClean="0">
              <a:cs typeface="Arial" pitchFamily="34" charset="0"/>
            </a:endParaRPr>
          </a:p>
          <a:p>
            <a:pPr lvl="0"/>
            <a:r>
              <a:rPr lang="en-AU" sz="1400" b="1" dirty="0" smtClean="0">
                <a:cs typeface="Arial" pitchFamily="34" charset="0"/>
              </a:rPr>
              <a:t>Secondly: Antarctica Animals incorporated into a food web-Inspiration</a:t>
            </a:r>
          </a:p>
          <a:p>
            <a:pPr lvl="0">
              <a:buFont typeface="Arial" pitchFamily="34" charset="0"/>
              <a:buChar char="•"/>
            </a:pPr>
            <a:r>
              <a:rPr lang="en-AU" sz="1400" dirty="0" smtClean="0">
                <a:cs typeface="Arial" pitchFamily="34" charset="0"/>
              </a:rPr>
              <a:t>Completed by – 23.04.2009 10.30am</a:t>
            </a:r>
          </a:p>
          <a:p>
            <a:pPr lvl="0">
              <a:buFont typeface="Arial" pitchFamily="34" charset="0"/>
              <a:buChar char="•"/>
            </a:pPr>
            <a:endParaRPr lang="en-AU" sz="1400" dirty="0" smtClean="0">
              <a:cs typeface="Arial" pitchFamily="34" charset="0"/>
            </a:endParaRPr>
          </a:p>
          <a:p>
            <a:pPr lvl="0"/>
            <a:r>
              <a:rPr lang="en-AU" sz="1400" b="1" dirty="0" smtClean="0">
                <a:cs typeface="Arial" pitchFamily="34" charset="0"/>
              </a:rPr>
              <a:t>Thirdly: Captured journey into Antarctica- Comic life</a:t>
            </a:r>
          </a:p>
          <a:p>
            <a:pPr lvl="0">
              <a:buFont typeface="Arial" pitchFamily="34" charset="0"/>
              <a:buChar char="•"/>
            </a:pPr>
            <a:r>
              <a:rPr lang="en-AU" sz="1400" dirty="0" smtClean="0">
                <a:cs typeface="Arial" pitchFamily="34" charset="0"/>
              </a:rPr>
              <a:t>Completed by – 30.04.2009 11.30am</a:t>
            </a:r>
          </a:p>
          <a:p>
            <a:pPr lvl="0">
              <a:buFont typeface="Arial" pitchFamily="34" charset="0"/>
              <a:buChar char="•"/>
            </a:pPr>
            <a:endParaRPr lang="en-AU" sz="1400" b="1" dirty="0" smtClean="0">
              <a:cs typeface="Arial" pitchFamily="34" charset="0"/>
            </a:endParaRPr>
          </a:p>
          <a:p>
            <a:pPr lvl="0"/>
            <a:r>
              <a:rPr lang="en-AU" sz="1400" b="1" dirty="0" smtClean="0">
                <a:cs typeface="Arial" pitchFamily="34" charset="0"/>
              </a:rPr>
              <a:t>Finally: Producing a tourism brochure for future Antarctica explorers- Webspiration and PowerPoint</a:t>
            </a:r>
          </a:p>
          <a:p>
            <a:pPr lvl="0">
              <a:buFont typeface="Arial" pitchFamily="34" charset="0"/>
              <a:buChar char="•"/>
            </a:pPr>
            <a:r>
              <a:rPr lang="en-AU" sz="1400" dirty="0" smtClean="0">
                <a:cs typeface="Arial" pitchFamily="34" charset="0"/>
              </a:rPr>
              <a:t>Completed by – 07.04.2009 2.30pm</a:t>
            </a:r>
          </a:p>
          <a:p>
            <a:endParaRPr lang="en-AU" sz="1200" dirty="0" smtClean="0">
              <a:latin typeface="Arial" pitchFamily="34" charset="0"/>
              <a:cs typeface="Arial" pitchFamily="34" charset="0"/>
            </a:endParaRPr>
          </a:p>
          <a:p>
            <a:endParaRPr lang="en-AU" sz="1200" dirty="0" smtClean="0">
              <a:latin typeface="Arial" pitchFamily="34" charset="0"/>
              <a:cs typeface="Arial" pitchFamily="34" charset="0"/>
            </a:endParaRPr>
          </a:p>
          <a:p>
            <a:endParaRPr lang="en-AU" sz="1200"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Documents and Settings\User\Local Settings\Temporary Internet Files\Content.IE5\49QHBB5I\MCNA02259_0000[1].wmf"/>
          <p:cNvPicPr>
            <a:picLocks noGrp="1" noChangeAspect="1" noChangeArrowheads="1"/>
          </p:cNvPicPr>
          <p:nvPr>
            <p:ph idx="1"/>
          </p:nvPr>
        </p:nvPicPr>
        <p:blipFill>
          <a:blip r:embed="rId2"/>
          <a:srcRect/>
          <a:stretch>
            <a:fillRect/>
          </a:stretch>
        </p:blipFill>
        <p:spPr bwMode="auto">
          <a:xfrm>
            <a:off x="0" y="0"/>
            <a:ext cx="9501222" cy="7070238"/>
          </a:xfrm>
          <a:prstGeom prst="rect">
            <a:avLst/>
          </a:prstGeom>
          <a:noFill/>
        </p:spPr>
      </p:pic>
      <p:sp>
        <p:nvSpPr>
          <p:cNvPr id="5" name="TextBox 4"/>
          <p:cNvSpPr txBox="1"/>
          <p:nvPr/>
        </p:nvSpPr>
        <p:spPr>
          <a:xfrm>
            <a:off x="1428728" y="928670"/>
            <a:ext cx="6429420" cy="3416320"/>
          </a:xfrm>
          <a:prstGeom prst="rect">
            <a:avLst/>
          </a:prstGeom>
          <a:noFill/>
        </p:spPr>
        <p:txBody>
          <a:bodyPr wrap="square" rtlCol="0">
            <a:spAutoFit/>
          </a:bodyPr>
          <a:lstStyle/>
          <a:p>
            <a:r>
              <a:rPr lang="en-AU" b="1" i="1" dirty="0" smtClean="0"/>
              <a:t>Resources:</a:t>
            </a:r>
          </a:p>
          <a:p>
            <a:r>
              <a:rPr lang="en-AU" dirty="0" smtClean="0"/>
              <a:t>Lesson one: Interactive whiteboard, you tube video, worksheet, timer, rubric and internet</a:t>
            </a:r>
          </a:p>
          <a:p>
            <a:endParaRPr lang="en-AU" dirty="0" smtClean="0"/>
          </a:p>
          <a:p>
            <a:r>
              <a:rPr lang="en-AU" dirty="0" smtClean="0"/>
              <a:t>Lesson two: Whiteboard, whiteboard markers, prepared diagram of food web, inspiration, animal research and rubric </a:t>
            </a:r>
          </a:p>
          <a:p>
            <a:endParaRPr lang="en-AU" dirty="0" smtClean="0"/>
          </a:p>
          <a:p>
            <a:r>
              <a:rPr lang="en-AU" dirty="0" smtClean="0"/>
              <a:t>Lesson three: Comic life</a:t>
            </a:r>
          </a:p>
          <a:p>
            <a:endParaRPr lang="en-AU" dirty="0" smtClean="0"/>
          </a:p>
          <a:p>
            <a:endParaRPr lang="en-AU" dirty="0" smtClean="0"/>
          </a:p>
          <a:p>
            <a:r>
              <a:rPr lang="en-AU" dirty="0" smtClean="0"/>
              <a:t>Lesson four: Whiteboard, whiteboard markers, PowerPoint, smart board, Webspiration and rubric</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Documents and Settings\User\Local Settings\Temporary Internet Files\Content.IE5\49QHBB5I\MCNA02259_0000[1].wmf"/>
          <p:cNvPicPr>
            <a:picLocks noGrp="1" noChangeAspect="1" noChangeArrowheads="1"/>
          </p:cNvPicPr>
          <p:nvPr>
            <p:ph idx="1"/>
          </p:nvPr>
        </p:nvPicPr>
        <p:blipFill>
          <a:blip r:embed="rId2"/>
          <a:srcRect/>
          <a:stretch>
            <a:fillRect/>
          </a:stretch>
        </p:blipFill>
        <p:spPr bwMode="auto">
          <a:xfrm>
            <a:off x="0" y="0"/>
            <a:ext cx="9429784" cy="7000900"/>
          </a:xfrm>
          <a:prstGeom prst="rect">
            <a:avLst/>
          </a:prstGeom>
          <a:noFill/>
        </p:spPr>
      </p:pic>
      <p:sp>
        <p:nvSpPr>
          <p:cNvPr id="5" name="TextBox 4"/>
          <p:cNvSpPr txBox="1"/>
          <p:nvPr/>
        </p:nvSpPr>
        <p:spPr>
          <a:xfrm>
            <a:off x="1285852" y="714356"/>
            <a:ext cx="6572296" cy="4801314"/>
          </a:xfrm>
          <a:prstGeom prst="rect">
            <a:avLst/>
          </a:prstGeom>
          <a:noFill/>
        </p:spPr>
        <p:txBody>
          <a:bodyPr wrap="square" rtlCol="0">
            <a:spAutoFit/>
          </a:bodyPr>
          <a:lstStyle/>
          <a:p>
            <a:pPr algn="ctr"/>
            <a:r>
              <a:rPr lang="en-AU" b="1" u="sng" dirty="0" smtClean="0"/>
              <a:t>Reflection Activity</a:t>
            </a:r>
          </a:p>
          <a:p>
            <a:endParaRPr lang="en-AU" sz="1200" dirty="0" smtClean="0">
              <a:latin typeface="Arial" pitchFamily="34" charset="0"/>
              <a:cs typeface="Arial" pitchFamily="34" charset="0"/>
            </a:endParaRPr>
          </a:p>
          <a:p>
            <a:r>
              <a:rPr lang="en-AU" sz="1200" dirty="0" smtClean="0">
                <a:latin typeface="Arial" pitchFamily="34" charset="0"/>
                <a:cs typeface="Arial" pitchFamily="34" charset="0"/>
              </a:rPr>
              <a:t>Year 4’s </a:t>
            </a:r>
            <a:r>
              <a:rPr lang="en-AU" sz="1200" dirty="0" smtClean="0">
                <a:latin typeface="Arial" pitchFamily="34" charset="0"/>
                <a:cs typeface="Arial" pitchFamily="34" charset="0"/>
              </a:rPr>
              <a:t>-our </a:t>
            </a:r>
            <a:r>
              <a:rPr lang="en-AU" sz="1200" dirty="0" smtClean="0">
                <a:latin typeface="Arial" pitchFamily="34" charset="0"/>
                <a:cs typeface="Arial" pitchFamily="34" charset="0"/>
              </a:rPr>
              <a:t>wonderful and creative Antarctica explorers! We want to congratulate you all on your excellent efforts into  completing your mission. You all worked very hard and created some great sources of </a:t>
            </a:r>
            <a:r>
              <a:rPr lang="en-AU" sz="1200" dirty="0" smtClean="0">
                <a:latin typeface="Arial" pitchFamily="34" charset="0"/>
                <a:cs typeface="Arial" pitchFamily="34" charset="0"/>
              </a:rPr>
              <a:t>information, </a:t>
            </a:r>
            <a:r>
              <a:rPr lang="en-AU" sz="1200" dirty="0" smtClean="0">
                <a:latin typeface="Arial" pitchFamily="34" charset="0"/>
                <a:cs typeface="Arial" pitchFamily="34" charset="0"/>
              </a:rPr>
              <a:t>for any further </a:t>
            </a:r>
            <a:r>
              <a:rPr lang="en-AU" sz="1200" dirty="0" smtClean="0">
                <a:latin typeface="Arial" pitchFamily="34" charset="0"/>
                <a:cs typeface="Arial" pitchFamily="34" charset="0"/>
              </a:rPr>
              <a:t>explorers who </a:t>
            </a:r>
            <a:r>
              <a:rPr lang="en-AU" sz="1200" dirty="0" smtClean="0">
                <a:latin typeface="Arial" pitchFamily="34" charset="0"/>
                <a:cs typeface="Arial" pitchFamily="34" charset="0"/>
              </a:rPr>
              <a:t>would want the challenge  of conquering Antarctica!</a:t>
            </a:r>
          </a:p>
          <a:p>
            <a:endParaRPr lang="en-AU" sz="1200" dirty="0" smtClean="0">
              <a:latin typeface="Arial" pitchFamily="34" charset="0"/>
              <a:cs typeface="Arial" pitchFamily="34" charset="0"/>
            </a:endParaRPr>
          </a:p>
          <a:p>
            <a:r>
              <a:rPr lang="en-AU" sz="1200" dirty="0" smtClean="0">
                <a:latin typeface="Arial" pitchFamily="34" charset="0"/>
                <a:cs typeface="Arial" pitchFamily="34" charset="0"/>
              </a:rPr>
              <a:t>We are now going to reflect on the past </a:t>
            </a:r>
            <a:r>
              <a:rPr lang="en-AU" sz="1200" dirty="0" smtClean="0">
                <a:latin typeface="Arial" pitchFamily="34" charset="0"/>
                <a:cs typeface="Arial" pitchFamily="34" charset="0"/>
              </a:rPr>
              <a:t>term </a:t>
            </a:r>
            <a:r>
              <a:rPr lang="en-AU" sz="1200" dirty="0" smtClean="0">
                <a:latin typeface="Arial" pitchFamily="34" charset="0"/>
                <a:cs typeface="Arial" pitchFamily="34" charset="0"/>
              </a:rPr>
              <a:t>and find out how you felt about your mission and </a:t>
            </a:r>
            <a:r>
              <a:rPr lang="en-AU" sz="1200" dirty="0" smtClean="0">
                <a:latin typeface="Arial" pitchFamily="34" charset="0"/>
                <a:cs typeface="Arial" pitchFamily="34" charset="0"/>
              </a:rPr>
              <a:t>the work </a:t>
            </a:r>
            <a:r>
              <a:rPr lang="en-AU" sz="1200" dirty="0" smtClean="0">
                <a:latin typeface="Arial" pitchFamily="34" charset="0"/>
                <a:cs typeface="Arial" pitchFamily="34" charset="0"/>
              </a:rPr>
              <a:t>you </a:t>
            </a:r>
            <a:r>
              <a:rPr lang="en-AU" sz="1200" dirty="0" smtClean="0">
                <a:latin typeface="Arial" pitchFamily="34" charset="0"/>
                <a:cs typeface="Arial" pitchFamily="34" charset="0"/>
              </a:rPr>
              <a:t>produced. We </a:t>
            </a:r>
            <a:r>
              <a:rPr lang="en-AU" sz="1200" dirty="0" smtClean="0">
                <a:latin typeface="Arial" pitchFamily="34" charset="0"/>
                <a:cs typeface="Arial" pitchFamily="34" charset="0"/>
              </a:rPr>
              <a:t>are now going to have a class discussion about your </a:t>
            </a:r>
            <a:r>
              <a:rPr lang="en-AU" sz="1200" dirty="0" smtClean="0">
                <a:latin typeface="Arial" pitchFamily="34" charset="0"/>
                <a:cs typeface="Arial" pitchFamily="34" charset="0"/>
              </a:rPr>
              <a:t>findings </a:t>
            </a:r>
            <a:r>
              <a:rPr lang="en-AU" sz="1200" dirty="0" smtClean="0">
                <a:latin typeface="Arial" pitchFamily="34" charset="0"/>
                <a:cs typeface="Arial" pitchFamily="34" charset="0"/>
              </a:rPr>
              <a:t>and discuss how much you </a:t>
            </a:r>
            <a:r>
              <a:rPr lang="en-AU" sz="1200" dirty="0" smtClean="0">
                <a:latin typeface="Arial" pitchFamily="34" charset="0"/>
                <a:cs typeface="Arial" pitchFamily="34" charset="0"/>
              </a:rPr>
              <a:t>now know </a:t>
            </a:r>
            <a:r>
              <a:rPr lang="en-AU" sz="1200" dirty="0" smtClean="0">
                <a:latin typeface="Arial" pitchFamily="34" charset="0"/>
                <a:cs typeface="Arial" pitchFamily="34" charset="0"/>
              </a:rPr>
              <a:t>and </a:t>
            </a:r>
            <a:r>
              <a:rPr lang="en-AU" sz="1200" dirty="0" smtClean="0">
                <a:latin typeface="Arial" pitchFamily="34" charset="0"/>
                <a:cs typeface="Arial" pitchFamily="34" charset="0"/>
              </a:rPr>
              <a:t>what you enjoyed most.</a:t>
            </a:r>
            <a:endParaRPr lang="en-AU" sz="1200" dirty="0" smtClean="0">
              <a:latin typeface="Arial" pitchFamily="34" charset="0"/>
              <a:cs typeface="Arial" pitchFamily="34" charset="0"/>
            </a:endParaRPr>
          </a:p>
          <a:p>
            <a:endParaRPr lang="en-AU" sz="1200" dirty="0" smtClean="0">
              <a:latin typeface="Arial" pitchFamily="34" charset="0"/>
              <a:cs typeface="Arial" pitchFamily="34" charset="0"/>
            </a:endParaRPr>
          </a:p>
          <a:p>
            <a:r>
              <a:rPr lang="en-AU" sz="1200" b="1" i="1" dirty="0" smtClean="0">
                <a:latin typeface="Arial" pitchFamily="34" charset="0"/>
                <a:cs typeface="Arial" pitchFamily="34" charset="0"/>
              </a:rPr>
              <a:t>Class discussion:</a:t>
            </a:r>
          </a:p>
          <a:p>
            <a:r>
              <a:rPr lang="en-AU" sz="1200" b="1" i="1" dirty="0" smtClean="0">
                <a:latin typeface="Arial" pitchFamily="34" charset="0"/>
                <a:cs typeface="Arial" pitchFamily="34" charset="0"/>
              </a:rPr>
              <a:t>‘Reflecting on our terms project ‘Antarctica’ we would like to know how our explorers went throughout your mission’.</a:t>
            </a:r>
          </a:p>
          <a:p>
            <a:pPr>
              <a:buFont typeface="Arial" pitchFamily="34" charset="0"/>
              <a:buChar char="•"/>
            </a:pPr>
            <a:r>
              <a:rPr lang="en-AU" sz="1200" dirty="0" smtClean="0">
                <a:latin typeface="Arial" pitchFamily="34" charset="0"/>
                <a:cs typeface="Arial" pitchFamily="34" charset="0"/>
              </a:rPr>
              <a:t>Who </a:t>
            </a:r>
            <a:r>
              <a:rPr lang="en-AU" sz="1200" dirty="0" smtClean="0">
                <a:latin typeface="Arial" pitchFamily="34" charset="0"/>
                <a:cs typeface="Arial" pitchFamily="34" charset="0"/>
              </a:rPr>
              <a:t>found their Antarctica animal interesting?</a:t>
            </a:r>
          </a:p>
          <a:p>
            <a:pPr>
              <a:buFont typeface="Arial" pitchFamily="34" charset="0"/>
              <a:buChar char="•"/>
            </a:pPr>
            <a:r>
              <a:rPr lang="en-AU" sz="1200" dirty="0" smtClean="0">
                <a:latin typeface="Arial" pitchFamily="34" charset="0"/>
                <a:cs typeface="Arial" pitchFamily="34" charset="0"/>
              </a:rPr>
              <a:t>Who enjoyed discovering Antarctica and had fun?</a:t>
            </a:r>
          </a:p>
          <a:p>
            <a:pPr>
              <a:buFont typeface="Arial" pitchFamily="34" charset="0"/>
              <a:buChar char="•"/>
            </a:pPr>
            <a:r>
              <a:rPr lang="en-AU" sz="1200" dirty="0" smtClean="0">
                <a:latin typeface="Arial" pitchFamily="34" charset="0"/>
                <a:cs typeface="Arial" pitchFamily="34" charset="0"/>
              </a:rPr>
              <a:t>Did anyone feel as though  creating the food web was difficult?</a:t>
            </a:r>
          </a:p>
          <a:p>
            <a:pPr>
              <a:buFont typeface="Arial" pitchFamily="34" charset="0"/>
              <a:buChar char="•"/>
            </a:pPr>
            <a:r>
              <a:rPr lang="en-AU" sz="1200" dirty="0" smtClean="0">
                <a:latin typeface="Arial" pitchFamily="34" charset="0"/>
                <a:cs typeface="Arial" pitchFamily="34" charset="0"/>
              </a:rPr>
              <a:t>What animals does Antarctica have</a:t>
            </a:r>
            <a:r>
              <a:rPr lang="en-AU" sz="1200" dirty="0" smtClean="0">
                <a:latin typeface="Arial" pitchFamily="34" charset="0"/>
                <a:cs typeface="Arial" pitchFamily="34" charset="0"/>
              </a:rPr>
              <a:t>?</a:t>
            </a:r>
          </a:p>
          <a:p>
            <a:pPr>
              <a:buFont typeface="Arial" pitchFamily="34" charset="0"/>
              <a:buChar char="•"/>
            </a:pPr>
            <a:r>
              <a:rPr lang="en-US" sz="1200" dirty="0" smtClean="0">
                <a:latin typeface="Arial" pitchFamily="34" charset="0"/>
                <a:cs typeface="Arial" pitchFamily="34" charset="0"/>
              </a:rPr>
              <a:t>Does anyone have any ideas of how we can promote our tourism brochure into the     community?</a:t>
            </a:r>
          </a:p>
          <a:p>
            <a:pPr>
              <a:buFont typeface="Arial" pitchFamily="34" charset="0"/>
              <a:buChar char="•"/>
            </a:pPr>
            <a:endParaRPr lang="en-AU" sz="1200" dirty="0" smtClean="0">
              <a:latin typeface="Arial" pitchFamily="34" charset="0"/>
              <a:cs typeface="Arial" pitchFamily="34" charset="0"/>
            </a:endParaRPr>
          </a:p>
          <a:p>
            <a:r>
              <a:rPr lang="en-AU" sz="1200" dirty="0" smtClean="0">
                <a:latin typeface="Arial" pitchFamily="34" charset="0"/>
                <a:cs typeface="Arial" pitchFamily="34" charset="0"/>
              </a:rPr>
              <a:t>Complete </a:t>
            </a:r>
            <a:r>
              <a:rPr lang="en-AU" sz="1200" dirty="0" smtClean="0">
                <a:latin typeface="Arial" pitchFamily="34" charset="0"/>
                <a:cs typeface="Arial" pitchFamily="34" charset="0"/>
              </a:rPr>
              <a:t>the electronic </a:t>
            </a:r>
            <a:r>
              <a:rPr lang="en-AU" sz="1200" dirty="0" smtClean="0">
                <a:latin typeface="Arial" pitchFamily="34" charset="0"/>
                <a:cs typeface="Arial" pitchFamily="34" charset="0"/>
              </a:rPr>
              <a:t>worksheet, please click </a:t>
            </a:r>
            <a:r>
              <a:rPr lang="en-AU" sz="1200" dirty="0" smtClean="0">
                <a:solidFill>
                  <a:srgbClr val="FF0000"/>
                </a:solidFill>
                <a:latin typeface="Arial" pitchFamily="34" charset="0"/>
                <a:cs typeface="Arial" pitchFamily="34" charset="0"/>
              </a:rPr>
              <a:t>here </a:t>
            </a:r>
            <a:r>
              <a:rPr lang="en-AU" sz="1200" dirty="0" smtClean="0">
                <a:latin typeface="Arial" pitchFamily="34" charset="0"/>
                <a:cs typeface="Arial" pitchFamily="34" charset="0"/>
              </a:rPr>
              <a:t>to access the worksheet. This needs to be completed by the end of today's lesson </a:t>
            </a:r>
            <a:r>
              <a:rPr lang="en-AU" sz="1200" dirty="0" smtClean="0">
                <a:latin typeface="Arial" pitchFamily="34" charset="0"/>
                <a:cs typeface="Arial" pitchFamily="34" charset="0"/>
              </a:rPr>
              <a:t>at 3pm. Enjoy, </a:t>
            </a:r>
            <a:r>
              <a:rPr lang="en-AU" sz="1200" dirty="0" smtClean="0">
                <a:latin typeface="Arial" pitchFamily="34" charset="0"/>
                <a:cs typeface="Arial" pitchFamily="34" charset="0"/>
              </a:rPr>
              <a:t>and remember to feel free to express all your </a:t>
            </a:r>
            <a:r>
              <a:rPr lang="en-AU" sz="1200" dirty="0" smtClean="0">
                <a:latin typeface="Arial" pitchFamily="34" charset="0"/>
                <a:cs typeface="Arial" pitchFamily="34" charset="0"/>
              </a:rPr>
              <a:t>ideas, </a:t>
            </a:r>
            <a:r>
              <a:rPr lang="en-AU" sz="1200" dirty="0" smtClean="0">
                <a:latin typeface="Arial" pitchFamily="34" charset="0"/>
                <a:cs typeface="Arial" pitchFamily="34" charset="0"/>
              </a:rPr>
              <a:t>and thoughts throughout </a:t>
            </a:r>
            <a:r>
              <a:rPr lang="en-AU" sz="1200" dirty="0" smtClean="0">
                <a:latin typeface="Arial" pitchFamily="34" charset="0"/>
                <a:cs typeface="Arial" pitchFamily="34" charset="0"/>
              </a:rPr>
              <a:t>the</a:t>
            </a:r>
            <a:r>
              <a:rPr lang="en-AU" sz="1200" dirty="0" smtClean="0">
                <a:latin typeface="Arial" pitchFamily="34" charset="0"/>
                <a:cs typeface="Arial" pitchFamily="34" charset="0"/>
              </a:rPr>
              <a:t> </a:t>
            </a:r>
            <a:r>
              <a:rPr lang="en-AU" sz="1200" dirty="0" smtClean="0">
                <a:latin typeface="Arial" pitchFamily="34" charset="0"/>
                <a:cs typeface="Arial" pitchFamily="34" charset="0"/>
              </a:rPr>
              <a:t>entire project. We would love to hear what you think!</a:t>
            </a:r>
            <a:endParaRPr lang="en-AU" sz="12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483</Words>
  <Application>Microsoft Office PowerPoint</Application>
  <PresentationFormat>On-screen Show (4:3)</PresentationFormat>
  <Paragraphs>53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19</cp:revision>
  <dcterms:created xsi:type="dcterms:W3CDTF">2009-04-06T11:34:15Z</dcterms:created>
  <dcterms:modified xsi:type="dcterms:W3CDTF">2009-04-07T09:54:01Z</dcterms:modified>
</cp:coreProperties>
</file>